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2" r:id="rId3"/>
    <p:sldId id="324" r:id="rId4"/>
    <p:sldId id="321" r:id="rId5"/>
    <p:sldId id="323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104" dt="2021-02-23T23:54:5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24-Feb-21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9A367-E5E4-439A-9020-906D8F4B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EB6BE-2D3D-4930-8FE5-55874668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– </a:t>
            </a:r>
            <a:r>
              <a:rPr lang="en-US" dirty="0" err="1"/>
              <a:t>alocare</a:t>
            </a:r>
            <a:r>
              <a:rPr lang="en-US" dirty="0"/>
              <a:t> static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E8C5-30A0-4A62-90F3-6C5FD909B2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myVector</a:t>
            </a:r>
            <a:r>
              <a:rPr lang="en-US" dirty="0"/>
              <a:t>[N];</a:t>
            </a:r>
          </a:p>
          <a:p>
            <a:r>
              <a:rPr lang="en-US" dirty="0"/>
              <a:t>char </a:t>
            </a:r>
            <a:r>
              <a:rPr lang="en-US" dirty="0" err="1"/>
              <a:t>myVector</a:t>
            </a:r>
            <a:r>
              <a:rPr lang="en-US" dirty="0"/>
              <a:t>[10];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alocate</a:t>
            </a:r>
            <a:endParaRPr lang="en-US" dirty="0"/>
          </a:p>
          <a:p>
            <a:pPr lvl="1"/>
            <a:r>
              <a:rPr lang="en-US" dirty="0" err="1"/>
              <a:t>Numerotate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en-US" dirty="0"/>
              <a:t>         [0]      [1]      [2]      [3]      [4]       [5]      [6] …</a:t>
            </a:r>
          </a:p>
          <a:p>
            <a:pPr marL="0" indent="0">
              <a:buNone/>
            </a:pPr>
            <a:r>
              <a:rPr lang="en-US" dirty="0"/>
              <a:t>          1        2        3        4         5        6        7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myVector</a:t>
            </a:r>
            <a:r>
              <a:rPr lang="en-US" dirty="0"/>
              <a:t>[3] ==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BE3D1-CC49-4A05-868F-521DA4EC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B900-F323-4060-860F-A4CE6AF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4D093AB9-B93B-420B-B23D-D61BB2D9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46641"/>
              </p:ext>
            </p:extLst>
          </p:nvPr>
        </p:nvGraphicFramePr>
        <p:xfrm>
          <a:off x="3229322" y="3094263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CE09FAC-841D-47FC-B118-53D28FE41272}"/>
              </a:ext>
            </a:extLst>
          </p:cNvPr>
          <p:cNvSpPr/>
          <p:nvPr/>
        </p:nvSpPr>
        <p:spPr>
          <a:xfrm>
            <a:off x="1837879" y="1307992"/>
            <a:ext cx="766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415F0-B27F-44C1-A058-4A0869F649B6}"/>
              </a:ext>
            </a:extLst>
          </p:cNvPr>
          <p:cNvSpPr txBox="1"/>
          <p:nvPr/>
        </p:nvSpPr>
        <p:spPr>
          <a:xfrm>
            <a:off x="1837879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/>
              <a:t>v</a:t>
            </a:r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E3B-EAF8-4FD9-A033-4278CACBF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25662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F72809-9B22-4AAD-ADAA-B177CB9AF5EB}"/>
              </a:ext>
            </a:extLst>
          </p:cNvPr>
          <p:cNvSpPr txBox="1">
            <a:spLocks/>
          </p:cNvSpPr>
          <p:nvPr/>
        </p:nvSpPr>
        <p:spPr>
          <a:xfrm>
            <a:off x="6275157" y="4703853"/>
            <a:ext cx="4825567" cy="16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</a:t>
            </a:r>
            <a:r>
              <a:rPr lang="ro-RO"/>
              <a:t>  </a:t>
            </a:r>
            <a:r>
              <a:rPr lang="en-US"/>
              <a:t>[0]    </a:t>
            </a:r>
            <a:r>
              <a:rPr lang="ro-RO"/>
              <a:t>  </a:t>
            </a:r>
            <a:r>
              <a:rPr lang="en-US"/>
              <a:t>[1]    </a:t>
            </a:r>
            <a:r>
              <a:rPr lang="ro-RO"/>
              <a:t>  </a:t>
            </a:r>
            <a:r>
              <a:rPr lang="en-US"/>
              <a:t>[2]    </a:t>
            </a:r>
            <a:r>
              <a:rPr lang="ro-RO"/>
              <a:t>  </a:t>
            </a:r>
            <a:r>
              <a:rPr lang="en-US"/>
              <a:t>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    1        2        3        4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1ADA4-CAA9-479C-9792-FAC03CE9C717}"/>
              </a:ext>
            </a:extLst>
          </p:cNvPr>
          <p:cNvSpPr/>
          <p:nvPr/>
        </p:nvSpPr>
        <p:spPr>
          <a:xfrm>
            <a:off x="2264923" y="51471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/>
              <a:t>v</a:t>
            </a:r>
            <a:r>
              <a:rPr lang="en-US"/>
              <a:t>[3] == 4</a:t>
            </a:r>
          </a:p>
        </p:txBody>
      </p:sp>
    </p:spTree>
    <p:extLst>
      <p:ext uri="{BB962C8B-B14F-4D97-AF65-F5344CB8AC3E}">
        <p14:creationId xmlns:p14="http://schemas.microsoft.com/office/powerpoint/2010/main" val="218499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6C38E-CC95-46AD-8B94-9AEC4F7B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A156C-ED2D-4BFB-81A7-63C6B91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476C-C754-4A1B-9512-D5056163D0B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4733" y="1285875"/>
            <a:ext cx="9886807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 matrice reprezintă un set de variabile grupate</a:t>
            </a:r>
          </a:p>
          <a:p>
            <a:pPr marL="0" indent="0">
              <a:buNone/>
            </a:pPr>
            <a:r>
              <a:rPr lang="ro-RO" dirty="0"/>
              <a:t>Poate fi:</a:t>
            </a:r>
          </a:p>
          <a:p>
            <a:r>
              <a:rPr lang="ro-RO" dirty="0"/>
              <a:t>1D – vector  (N elemente)</a:t>
            </a:r>
          </a:p>
          <a:p>
            <a:r>
              <a:rPr lang="ro-RO" dirty="0"/>
              <a:t>2D – matrice (N*M elemente)</a:t>
            </a:r>
          </a:p>
          <a:p>
            <a:r>
              <a:rPr lang="ro-RO" dirty="0"/>
              <a:t>3+D – matrice multidimensională (N*M*....*Z elemente)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Elementele sunt adresabile direct (caz 2D):</a:t>
            </a:r>
          </a:p>
          <a:p>
            <a:r>
              <a:rPr lang="en-US" dirty="0"/>
              <a:t>m</a:t>
            </a:r>
            <a:r>
              <a:rPr lang="ro-RO" dirty="0" err="1"/>
              <a:t>atrice</a:t>
            </a:r>
            <a:r>
              <a:rPr lang="en-US" dirty="0"/>
              <a:t>[i][j];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i*</a:t>
            </a:r>
            <a:r>
              <a:rPr lang="ro-RO" dirty="0" err="1"/>
              <a:t>N+j</a:t>
            </a:r>
            <a:endParaRPr lang="en-US" dirty="0"/>
          </a:p>
          <a:p>
            <a:r>
              <a:rPr lang="en-US" dirty="0" err="1"/>
              <a:t>matrice</a:t>
            </a:r>
            <a:r>
              <a:rPr lang="en-US" dirty="0"/>
              <a:t>[3][4];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3*N+4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BC0F4-C0D9-47AA-BEA1-B2980A3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F70F4-441E-4C7D-B8DC-B5DF781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6DD59-D997-442B-8244-AC86A2A62A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38120" y="1285875"/>
            <a:ext cx="9633420" cy="5011408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myMatrix</a:t>
            </a:r>
            <a:r>
              <a:rPr lang="en-US" dirty="0"/>
              <a:t>[N][M];</a:t>
            </a:r>
          </a:p>
          <a:p>
            <a:r>
              <a:rPr lang="en-US" dirty="0"/>
              <a:t>int </a:t>
            </a:r>
            <a:r>
              <a:rPr lang="en-US" dirty="0" err="1"/>
              <a:t>myMatrix</a:t>
            </a:r>
            <a:r>
              <a:rPr lang="en-US" dirty="0"/>
              <a:t>[10][20]; </a:t>
            </a:r>
          </a:p>
          <a:p>
            <a:pPr lvl="1"/>
            <a:r>
              <a:rPr lang="en-US" dirty="0"/>
              <a:t>10*20 </a:t>
            </a:r>
            <a:r>
              <a:rPr lang="en-US" dirty="0" err="1"/>
              <a:t>elemente</a:t>
            </a:r>
            <a:r>
              <a:rPr lang="en-US" dirty="0"/>
              <a:t> allocate</a:t>
            </a:r>
          </a:p>
          <a:p>
            <a:pPr lvl="1"/>
            <a:r>
              <a:rPr lang="en-US" dirty="0" err="1"/>
              <a:t>numerotare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en-US" dirty="0"/>
              <a:t>     [][0]    [][1]    [][2]    [][3]     [][4]    [][5]    [][6] …</a:t>
            </a:r>
          </a:p>
          <a:p>
            <a:pPr marL="0" indent="0">
              <a:buNone/>
            </a:pPr>
            <a:r>
              <a:rPr lang="en-US" dirty="0"/>
              <a:t>[0][]     1        2        3        4         5        6        7</a:t>
            </a:r>
          </a:p>
          <a:p>
            <a:pPr marL="0" indent="0">
              <a:buNone/>
            </a:pPr>
            <a:r>
              <a:rPr lang="en-US" dirty="0"/>
              <a:t>[1][]     8        9      10      11       12      13      14</a:t>
            </a:r>
          </a:p>
          <a:p>
            <a:pPr marL="0" indent="0">
              <a:buNone/>
            </a:pPr>
            <a:r>
              <a:rPr lang="en-US" dirty="0"/>
              <a:t>[2][]   15      16      17      18       19      20      21</a:t>
            </a:r>
          </a:p>
          <a:p>
            <a:pPr marL="0" indent="0">
              <a:buNone/>
            </a:pPr>
            <a:r>
              <a:rPr lang="en-US" dirty="0"/>
              <a:t>[3][]   22      23      24      25       26      27      28</a:t>
            </a:r>
          </a:p>
          <a:p>
            <a:pPr marL="0" indent="0">
              <a:buNone/>
            </a:pPr>
            <a:r>
              <a:rPr lang="en-US" dirty="0"/>
              <a:t>[4][]   29      30      31      32       33      34      35</a:t>
            </a:r>
          </a:p>
          <a:p>
            <a:pPr marL="0" indent="0">
              <a:buNone/>
            </a:pPr>
            <a:r>
              <a:rPr lang="en-US" dirty="0"/>
              <a:t>…						</a:t>
            </a:r>
            <a:r>
              <a:rPr lang="ro-RO" dirty="0" err="1"/>
              <a:t>myMatrix</a:t>
            </a:r>
            <a:r>
              <a:rPr lang="en-US" dirty="0"/>
              <a:t>[3][4] == 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9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323C5-A0B0-4005-9E5C-03F65B9C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A751A-89E9-4241-8D9A-18721CC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DBCB-3F0D-464B-A1F6-8DF695CDF58C}"/>
              </a:ext>
            </a:extLst>
          </p:cNvPr>
          <p:cNvSpPr txBox="1">
            <a:spLocks/>
          </p:cNvSpPr>
          <p:nvPr/>
        </p:nvSpPr>
        <p:spPr>
          <a:xfrm>
            <a:off x="2191955" y="1279907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1E80F-8964-4A6A-9BBC-2C8837F5B984}"/>
              </a:ext>
            </a:extLst>
          </p:cNvPr>
          <p:cNvSpPr/>
          <p:nvPr/>
        </p:nvSpPr>
        <p:spPr>
          <a:xfrm>
            <a:off x="2039410" y="4206178"/>
            <a:ext cx="897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400" dirty="0" err="1"/>
              <a:t>int</a:t>
            </a:r>
            <a:r>
              <a:rPr lang="ro-RO" sz="2400" dirty="0"/>
              <a:t> </a:t>
            </a:r>
            <a:r>
              <a:rPr lang="ro-RO" sz="2400" dirty="0" err="1"/>
              <a:t>myMatrix</a:t>
            </a:r>
            <a:r>
              <a:rPr lang="en-US" sz="2400" dirty="0"/>
              <a:t>[4][4]</a:t>
            </a:r>
            <a:endParaRPr lang="ro-R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Rezult</a:t>
            </a:r>
            <a:r>
              <a:rPr lang="ro-RO" sz="2400" dirty="0"/>
              <a:t>ă în zonă continuă de memorie, rândurile sunt așezate unul după altul.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3CB9BA-480B-4318-AAEC-25705302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3095"/>
              </p:ext>
            </p:extLst>
          </p:nvPr>
        </p:nvGraphicFramePr>
        <p:xfrm>
          <a:off x="2367444" y="5795392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7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E310F-A53F-468E-997C-34CD63E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C98A2-8F25-49DB-972A-569D7D51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CAB2A-0171-433E-A58B-7DAAC0F9BB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2148289"/>
            <a:ext cx="9589352" cy="4148994"/>
          </a:xfrm>
        </p:spPr>
        <p:txBody>
          <a:bodyPr/>
          <a:lstStyle/>
          <a:p>
            <a:r>
              <a:rPr lang="en-US" dirty="0"/>
              <a:t>Cache friendly</a:t>
            </a:r>
          </a:p>
          <a:p>
            <a:r>
              <a:rPr lang="en-US" dirty="0" err="1"/>
              <a:t>Limitat</a:t>
            </a:r>
            <a:r>
              <a:rPr lang="ro-RO" dirty="0"/>
              <a:t>ă ca spațiu (suntem pe </a:t>
            </a:r>
            <a:r>
              <a:rPr lang="ro-RO" dirty="0" err="1"/>
              <a:t>stack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2E1FB5-7E94-49D4-A8C4-6B110B43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94320"/>
              </p:ext>
            </p:extLst>
          </p:nvPr>
        </p:nvGraphicFramePr>
        <p:xfrm>
          <a:off x="2389033" y="5572125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33298"/>
              </p:ext>
            </p:extLst>
          </p:nvPr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D81DB8-756F-4D07-B4A4-6F16C646432A}"/>
              </a:ext>
            </a:extLst>
          </p:cNvPr>
          <p:cNvSpPr/>
          <p:nvPr/>
        </p:nvSpPr>
        <p:spPr>
          <a:xfrm>
            <a:off x="2172988" y="1307992"/>
            <a:ext cx="766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m;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*));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m[i]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26708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28110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20632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6179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643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/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/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/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/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89DCC2-F64B-4538-A7BC-606EC1C3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3547" y="1200839"/>
            <a:ext cx="10007993" cy="5096444"/>
          </a:xfrm>
        </p:spPr>
        <p:txBody>
          <a:bodyPr/>
          <a:lstStyle/>
          <a:p>
            <a:r>
              <a:rPr lang="ro-RO" dirty="0"/>
              <a:t>Spațiu foarte mare (suntem pe </a:t>
            </a:r>
            <a:r>
              <a:rPr lang="ro-RO" dirty="0" err="1"/>
              <a:t>heap</a:t>
            </a:r>
            <a:r>
              <a:rPr lang="ro-RO" dirty="0"/>
              <a:t>)</a:t>
            </a:r>
          </a:p>
          <a:p>
            <a:r>
              <a:rPr lang="ro-RO" dirty="0"/>
              <a:t>Posibilitate ca fiecare rând să aibă altă mărime (periculos)</a:t>
            </a:r>
          </a:p>
          <a:p>
            <a:r>
              <a:rPr lang="ro-RO" dirty="0"/>
              <a:t>Nu este cache </a:t>
            </a:r>
            <a:r>
              <a:rPr lang="ro-RO" dirty="0" err="1"/>
              <a:t>friendly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160D-2357-44D6-AEE9-D83E27C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24E8-5578-40AC-A1C6-CB78FC25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Struct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C17DE-2757-4EDA-B915-83D5B219B3E2}"/>
              </a:ext>
            </a:extLst>
          </p:cNvPr>
          <p:cNvSpPr txBox="1">
            <a:spLocks/>
          </p:cNvSpPr>
          <p:nvPr/>
        </p:nvSpPr>
        <p:spPr>
          <a:xfrm>
            <a:off x="3672060" y="1180756"/>
            <a:ext cx="7529513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typedef </a:t>
            </a: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 newName;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BA23DE-644A-4993-AA38-BEC6D17E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69" y="4743451"/>
            <a:ext cx="1642233" cy="133618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611782D-CAC9-4752-9215-29B4FB5D70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94633" y="1312801"/>
            <a:ext cx="8070542" cy="5011408"/>
          </a:xfrm>
        </p:spPr>
        <p:txBody>
          <a:bodyPr/>
          <a:lstStyle/>
          <a:p>
            <a:r>
              <a:rPr lang="ro-RO" dirty="0"/>
              <a:t>Olimpic Național și Internațional matematică</a:t>
            </a:r>
          </a:p>
          <a:p>
            <a:endParaRPr lang="ro-RO" dirty="0"/>
          </a:p>
          <a:p>
            <a:r>
              <a:rPr lang="ro-RO" dirty="0"/>
              <a:t>Inginer în Știința Calculatoarelor</a:t>
            </a:r>
          </a:p>
          <a:p>
            <a:endParaRPr lang="ro-RO" dirty="0"/>
          </a:p>
          <a:p>
            <a:r>
              <a:rPr lang="ro-RO" dirty="0"/>
              <a:t>Master</a:t>
            </a:r>
          </a:p>
          <a:p>
            <a:endParaRPr lang="ro-RO" dirty="0"/>
          </a:p>
          <a:p>
            <a:r>
              <a:rPr lang="ro-RO" dirty="0"/>
              <a:t>Doctorat</a:t>
            </a:r>
          </a:p>
          <a:p>
            <a:pPr lvl="1"/>
            <a:r>
              <a:rPr lang="ro-RO" dirty="0"/>
              <a:t>Mențiunea </a:t>
            </a:r>
            <a:r>
              <a:rPr lang="en-US" dirty="0"/>
              <a:t>“Foarte </a:t>
            </a:r>
            <a:r>
              <a:rPr lang="ro-RO" dirty="0"/>
              <a:t>Onorabil</a:t>
            </a:r>
            <a:r>
              <a:rPr lang="en-US" dirty="0"/>
              <a:t>”</a:t>
            </a:r>
          </a:p>
          <a:p>
            <a:pPr lvl="1"/>
            <a:r>
              <a:rPr lang="ro-RO" dirty="0"/>
              <a:t>Sisteme Multimedia Distribuite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098CA7-703D-4EAC-AAC9-28DBF92BC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834374"/>
            <a:ext cx="2763863" cy="675458"/>
          </a:xfrm>
          <a:prstGeom prst="rect">
            <a:avLst/>
          </a:prstGeom>
        </p:spPr>
      </p:pic>
      <p:pic>
        <p:nvPicPr>
          <p:cNvPr id="14" name="Picture 13" descr="A picture containing mug&#10;&#10;Description automatically generated">
            <a:extLst>
              <a:ext uri="{FF2B5EF4-FFF2-40B4-BE49-F238E27FC236}">
                <a16:creationId xmlns:a16="http://schemas.microsoft.com/office/drawing/2014/main" id="{257F0764-5F96-4E0B-8698-53AE54609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5" y="2509832"/>
            <a:ext cx="1712414" cy="2014605"/>
          </a:xfrm>
          <a:prstGeom prst="rect">
            <a:avLst/>
          </a:prstGeom>
        </p:spPr>
      </p:pic>
      <p:pic>
        <p:nvPicPr>
          <p:cNvPr id="5" name="Picture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014612E2-7C36-4583-B069-FAB84EB5E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2" y="2215145"/>
            <a:ext cx="2098494" cy="25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ED66B-E5F2-4CF1-816D-4EE6EF54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08D828-252C-487F-8F83-85C96C77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dublu-înlănțuite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11A68-BC45-4374-86EE-7585CE40C3DD}"/>
              </a:ext>
            </a:extLst>
          </p:cNvPr>
          <p:cNvSpPr/>
          <p:nvPr/>
        </p:nvSpPr>
        <p:spPr bwMode="auto">
          <a:xfrm>
            <a:off x="2923206" y="2171536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8412B-CD62-4422-8C2D-1C4F3EC42CB3}"/>
              </a:ext>
            </a:extLst>
          </p:cNvPr>
          <p:cNvSpPr/>
          <p:nvPr/>
        </p:nvSpPr>
        <p:spPr bwMode="auto">
          <a:xfrm>
            <a:off x="3359312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4E9FBC-7991-4A5F-A8B9-006774B02DB9}"/>
              </a:ext>
            </a:extLst>
          </p:cNvPr>
          <p:cNvCxnSpPr/>
          <p:nvPr/>
        </p:nvCxnSpPr>
        <p:spPr bwMode="auto">
          <a:xfrm>
            <a:off x="3133321" y="2540950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FBDB9-F48D-4C77-9363-3BAF0107361A}"/>
              </a:ext>
            </a:extLst>
          </p:cNvPr>
          <p:cNvCxnSpPr>
            <a:cxnSpLocks/>
          </p:cNvCxnSpPr>
          <p:nvPr/>
        </p:nvCxnSpPr>
        <p:spPr bwMode="auto">
          <a:xfrm>
            <a:off x="4011280" y="2264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7B0057-2218-46A0-AC4A-BF17E5C88BF7}"/>
              </a:ext>
            </a:extLst>
          </p:cNvPr>
          <p:cNvSpPr/>
          <p:nvPr/>
        </p:nvSpPr>
        <p:spPr bwMode="auto">
          <a:xfrm>
            <a:off x="5713862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E0BE9-FAC1-4ADC-AC94-8E9A54B7144D}"/>
              </a:ext>
            </a:extLst>
          </p:cNvPr>
          <p:cNvSpPr/>
          <p:nvPr/>
        </p:nvSpPr>
        <p:spPr bwMode="auto">
          <a:xfrm>
            <a:off x="6183561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F2C9-E801-42F3-98D0-03AB3AD99EDD}"/>
              </a:ext>
            </a:extLst>
          </p:cNvPr>
          <p:cNvCxnSpPr/>
          <p:nvPr/>
        </p:nvCxnSpPr>
        <p:spPr bwMode="auto">
          <a:xfrm>
            <a:off x="5925484" y="2540947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761354-313B-4749-A809-A3A25B21997B}"/>
              </a:ext>
            </a:extLst>
          </p:cNvPr>
          <p:cNvCxnSpPr>
            <a:cxnSpLocks/>
          </p:cNvCxnSpPr>
          <p:nvPr/>
        </p:nvCxnSpPr>
        <p:spPr bwMode="auto">
          <a:xfrm>
            <a:off x="6785061" y="2264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23588-B83A-4773-97C7-984F67722CB9}"/>
              </a:ext>
            </a:extLst>
          </p:cNvPr>
          <p:cNvSpPr/>
          <p:nvPr/>
        </p:nvSpPr>
        <p:spPr bwMode="auto">
          <a:xfrm>
            <a:off x="8451711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FC1E1-786C-488B-AAE5-2460062FCFD1}"/>
              </a:ext>
            </a:extLst>
          </p:cNvPr>
          <p:cNvSpPr/>
          <p:nvPr/>
        </p:nvSpPr>
        <p:spPr bwMode="auto">
          <a:xfrm>
            <a:off x="8930944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12BBA3-844E-498F-9CCD-3DFD0093C056}"/>
              </a:ext>
            </a:extLst>
          </p:cNvPr>
          <p:cNvCxnSpPr/>
          <p:nvPr/>
        </p:nvCxnSpPr>
        <p:spPr bwMode="auto">
          <a:xfrm>
            <a:off x="8643904" y="254094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305E1-0B5A-4843-95ED-B7FABDB9464B}"/>
              </a:ext>
            </a:extLst>
          </p:cNvPr>
          <p:cNvCxnSpPr>
            <a:cxnSpLocks/>
          </p:cNvCxnSpPr>
          <p:nvPr/>
        </p:nvCxnSpPr>
        <p:spPr bwMode="auto">
          <a:xfrm>
            <a:off x="9597967" y="241027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99A06-3785-487F-B9AC-F8360F79074E}"/>
              </a:ext>
            </a:extLst>
          </p:cNvPr>
          <p:cNvSpPr/>
          <p:nvPr/>
        </p:nvSpPr>
        <p:spPr bwMode="auto">
          <a:xfrm>
            <a:off x="1609737" y="128357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025C-5315-4910-9DAB-6C33FA44E0FF}"/>
              </a:ext>
            </a:extLst>
          </p:cNvPr>
          <p:cNvSpPr txBox="1"/>
          <p:nvPr/>
        </p:nvSpPr>
        <p:spPr>
          <a:xfrm>
            <a:off x="9410179" y="32311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229F0-5420-4D35-9FC1-A29F90A2DE17}"/>
              </a:ext>
            </a:extLst>
          </p:cNvPr>
          <p:cNvSpPr/>
          <p:nvPr/>
        </p:nvSpPr>
        <p:spPr bwMode="auto">
          <a:xfrm>
            <a:off x="7583031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FFE02-E974-46EF-B4C1-0A79A3D8428F}"/>
              </a:ext>
            </a:extLst>
          </p:cNvPr>
          <p:cNvSpPr/>
          <p:nvPr/>
        </p:nvSpPr>
        <p:spPr bwMode="auto">
          <a:xfrm>
            <a:off x="4833970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12373-33A5-4E69-8A47-E8B2B169C34B}"/>
              </a:ext>
            </a:extLst>
          </p:cNvPr>
          <p:cNvSpPr/>
          <p:nvPr/>
        </p:nvSpPr>
        <p:spPr bwMode="auto">
          <a:xfrm>
            <a:off x="2062499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80D4C-D003-4352-83AE-A1AC202F2BA1}"/>
              </a:ext>
            </a:extLst>
          </p:cNvPr>
          <p:cNvCxnSpPr/>
          <p:nvPr/>
        </p:nvCxnSpPr>
        <p:spPr bwMode="auto">
          <a:xfrm>
            <a:off x="2038018" y="176105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41C814-EB24-4E83-8FBC-539D1C4B69CA}"/>
              </a:ext>
            </a:extLst>
          </p:cNvPr>
          <p:cNvSpPr txBox="1"/>
          <p:nvPr/>
        </p:nvSpPr>
        <p:spPr>
          <a:xfrm>
            <a:off x="1437816" y="30122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37A12-5A94-4792-B17D-E081945C830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1940518" y="2538317"/>
            <a:ext cx="170113" cy="4739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39831-C28C-4D09-ADEF-A2C1B9BC9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92" y="2538317"/>
            <a:ext cx="691550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6329-5210-4146-BF71-E0F7B068B33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2241" y="2538317"/>
            <a:ext cx="614734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B858F-D614-443A-80E1-6BBACCDF836E}"/>
              </a:ext>
            </a:extLst>
          </p:cNvPr>
          <p:cNvSpPr/>
          <p:nvPr/>
        </p:nvSpPr>
        <p:spPr bwMode="auto">
          <a:xfrm rot="5400000">
            <a:off x="1715155" y="424443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19C1E-E345-4873-8CE0-0E8844180F59}"/>
              </a:ext>
            </a:extLst>
          </p:cNvPr>
          <p:cNvSpPr/>
          <p:nvPr/>
        </p:nvSpPr>
        <p:spPr bwMode="auto">
          <a:xfrm rot="5400000">
            <a:off x="4536188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A9433-166E-4F2A-B94B-A2902C1D02A7}"/>
              </a:ext>
            </a:extLst>
          </p:cNvPr>
          <p:cNvSpPr/>
          <p:nvPr/>
        </p:nvSpPr>
        <p:spPr bwMode="auto">
          <a:xfrm rot="5400000">
            <a:off x="7274037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39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AE348-B9E4-4E0E-B964-170A594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F3C20-392B-4D21-9D61-2624A822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circulare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C24C0-A0A6-457E-AC9A-B2AA160C10E5}"/>
              </a:ext>
            </a:extLst>
          </p:cNvPr>
          <p:cNvSpPr/>
          <p:nvPr/>
        </p:nvSpPr>
        <p:spPr bwMode="auto">
          <a:xfrm>
            <a:off x="3209645" y="3110272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E7C1-3384-464E-BAA8-AA79DF7E19B7}"/>
              </a:ext>
            </a:extLst>
          </p:cNvPr>
          <p:cNvSpPr/>
          <p:nvPr/>
        </p:nvSpPr>
        <p:spPr bwMode="auto">
          <a:xfrm>
            <a:off x="3668811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AFEF7-6085-472A-87B3-A96312A1086F}"/>
              </a:ext>
            </a:extLst>
          </p:cNvPr>
          <p:cNvCxnSpPr/>
          <p:nvPr/>
        </p:nvCxnSpPr>
        <p:spPr bwMode="auto">
          <a:xfrm>
            <a:off x="3419760" y="347968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7EE93-2E79-4562-B8F0-6914AC624DD0}"/>
              </a:ext>
            </a:extLst>
          </p:cNvPr>
          <p:cNvCxnSpPr>
            <a:cxnSpLocks/>
          </p:cNvCxnSpPr>
          <p:nvPr/>
        </p:nvCxnSpPr>
        <p:spPr bwMode="auto">
          <a:xfrm>
            <a:off x="4297719" y="3202963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C0C651-025C-4143-BDEB-EC2F87BF313D}"/>
              </a:ext>
            </a:extLst>
          </p:cNvPr>
          <p:cNvSpPr/>
          <p:nvPr/>
        </p:nvSpPr>
        <p:spPr bwMode="auto">
          <a:xfrm>
            <a:off x="6000301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C10CC-F89B-4890-9FD5-3B8CD5E6DC5F}"/>
              </a:ext>
            </a:extLst>
          </p:cNvPr>
          <p:cNvSpPr/>
          <p:nvPr/>
        </p:nvSpPr>
        <p:spPr bwMode="auto">
          <a:xfrm>
            <a:off x="6468215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720C0-F80D-4F8B-B84A-55217B94F6FD}"/>
              </a:ext>
            </a:extLst>
          </p:cNvPr>
          <p:cNvCxnSpPr/>
          <p:nvPr/>
        </p:nvCxnSpPr>
        <p:spPr bwMode="auto">
          <a:xfrm>
            <a:off x="6211923" y="3479683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29A01-C047-403F-B5EE-10C24A93541F}"/>
              </a:ext>
            </a:extLst>
          </p:cNvPr>
          <p:cNvCxnSpPr>
            <a:cxnSpLocks/>
          </p:cNvCxnSpPr>
          <p:nvPr/>
        </p:nvCxnSpPr>
        <p:spPr bwMode="auto">
          <a:xfrm>
            <a:off x="7071500" y="3202963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EDC24-55C3-4428-B5A5-1BC7AFCD49E6}"/>
              </a:ext>
            </a:extLst>
          </p:cNvPr>
          <p:cNvSpPr/>
          <p:nvPr/>
        </p:nvSpPr>
        <p:spPr bwMode="auto">
          <a:xfrm>
            <a:off x="8738150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65704-B7FD-404E-A7D6-6E5EAF0D1334}"/>
              </a:ext>
            </a:extLst>
          </p:cNvPr>
          <p:cNvSpPr/>
          <p:nvPr/>
        </p:nvSpPr>
        <p:spPr bwMode="auto">
          <a:xfrm>
            <a:off x="9217276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6D3129-DF5B-4F11-8B7F-7EE92C7EA39E}"/>
              </a:ext>
            </a:extLst>
          </p:cNvPr>
          <p:cNvCxnSpPr/>
          <p:nvPr/>
        </p:nvCxnSpPr>
        <p:spPr bwMode="auto">
          <a:xfrm>
            <a:off x="8930343" y="3479685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E97AD-49E1-4BB4-A237-B09A2DAAB044}"/>
              </a:ext>
            </a:extLst>
          </p:cNvPr>
          <p:cNvSpPr/>
          <p:nvPr/>
        </p:nvSpPr>
        <p:spPr bwMode="auto">
          <a:xfrm>
            <a:off x="1896176" y="2222310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06A10-98C9-400E-92F0-D5F59D77F225}"/>
              </a:ext>
            </a:extLst>
          </p:cNvPr>
          <p:cNvSpPr/>
          <p:nvPr/>
        </p:nvSpPr>
        <p:spPr bwMode="auto">
          <a:xfrm>
            <a:off x="7869470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83E95-B133-42DA-AFCD-167603D228EE}"/>
              </a:ext>
            </a:extLst>
          </p:cNvPr>
          <p:cNvSpPr/>
          <p:nvPr/>
        </p:nvSpPr>
        <p:spPr bwMode="auto">
          <a:xfrm>
            <a:off x="5120409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E0D50-E1AC-44EE-B2DA-B35D8747D9FA}"/>
              </a:ext>
            </a:extLst>
          </p:cNvPr>
          <p:cNvSpPr/>
          <p:nvPr/>
        </p:nvSpPr>
        <p:spPr bwMode="auto">
          <a:xfrm>
            <a:off x="2348938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BDF3A-5FCD-4A00-A769-4724FE7BF865}"/>
              </a:ext>
            </a:extLst>
          </p:cNvPr>
          <p:cNvCxnSpPr/>
          <p:nvPr/>
        </p:nvCxnSpPr>
        <p:spPr bwMode="auto">
          <a:xfrm>
            <a:off x="2324457" y="2699792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26418-9D71-4915-837C-B13BF8F40F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491" y="3479683"/>
            <a:ext cx="66849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4FB0E-FF82-4CE3-BC32-9E61D070A2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895" y="3479683"/>
            <a:ext cx="61651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8A13-E4CB-4CF6-9424-F8C3FCE99C7B}"/>
              </a:ext>
            </a:extLst>
          </p:cNvPr>
          <p:cNvSpPr/>
          <p:nvPr/>
        </p:nvSpPr>
        <p:spPr bwMode="auto">
          <a:xfrm rot="5400000">
            <a:off x="3132316" y="4052452"/>
            <a:ext cx="549461" cy="5028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510A4-47A8-4049-8282-C96A14D25D14}"/>
              </a:ext>
            </a:extLst>
          </p:cNvPr>
          <p:cNvSpPr/>
          <p:nvPr/>
        </p:nvSpPr>
        <p:spPr bwMode="auto">
          <a:xfrm rot="5400000">
            <a:off x="5940669" y="4065135"/>
            <a:ext cx="549462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0D91E-33F4-4092-AD1F-A972531A10E8}"/>
              </a:ext>
            </a:extLst>
          </p:cNvPr>
          <p:cNvSpPr/>
          <p:nvPr/>
        </p:nvSpPr>
        <p:spPr bwMode="auto">
          <a:xfrm rot="5400000">
            <a:off x="8628737" y="4114916"/>
            <a:ext cx="618312" cy="44676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07AFC5-C0CA-40FB-93E5-5D4AA722500C}"/>
              </a:ext>
            </a:extLst>
          </p:cNvPr>
          <p:cNvCxnSpPr>
            <a:endCxn id="19" idx="0"/>
          </p:cNvCxnSpPr>
          <p:nvPr/>
        </p:nvCxnSpPr>
        <p:spPr bwMode="auto">
          <a:xfrm rot="10800000">
            <a:off x="2783278" y="3110238"/>
            <a:ext cx="7100536" cy="139014"/>
          </a:xfrm>
          <a:prstGeom prst="curvedConnector4">
            <a:avLst>
              <a:gd name="adj1" fmla="val 259"/>
              <a:gd name="adj2" fmla="val 474567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BFD4EC8-4A29-4C3A-962E-070066026FF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608950" y="3518213"/>
            <a:ext cx="5694860" cy="69541"/>
          </a:xfrm>
          <a:prstGeom prst="curvedConnector4">
            <a:avLst>
              <a:gd name="adj1" fmla="val 916"/>
              <a:gd name="adj2" fmla="val 2638502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849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3F34-1C82-43AE-A613-555543549D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9981" y="1285875"/>
            <a:ext cx="9071559" cy="5011408"/>
          </a:xfrm>
        </p:spPr>
        <p:txBody>
          <a:bodyPr/>
          <a:lstStyle/>
          <a:p>
            <a:r>
              <a:rPr lang="en-US" dirty="0" err="1"/>
              <a:t>Prodecan</a:t>
            </a:r>
            <a:r>
              <a:rPr lang="en-US" dirty="0"/>
              <a:t> pentru </a:t>
            </a:r>
            <a:r>
              <a:rPr lang="en-US" dirty="0" err="1"/>
              <a:t>cercetare</a:t>
            </a:r>
            <a:r>
              <a:rPr lang="en-US" dirty="0"/>
              <a:t> </a:t>
            </a:r>
            <a:r>
              <a:rPr lang="ro-RO" dirty="0"/>
              <a:t>științifică</a:t>
            </a:r>
          </a:p>
          <a:p>
            <a:r>
              <a:rPr lang="ro-RO" dirty="0"/>
              <a:t>Prodecan pentru învățământ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1D2ABF-9BC7-4670-B130-4C365869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4" y="2771212"/>
            <a:ext cx="8189042" cy="3517909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E24E184-D401-4D4A-B72D-FC882B16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2855798"/>
            <a:ext cx="2494296" cy="30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FC7B53-D8A6-4373-A21C-344DE672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2F137-821D-4446-A093-C48124F5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Moment de reculegere</a:t>
            </a:r>
          </a:p>
        </p:txBody>
      </p:sp>
      <p:pic>
        <p:nvPicPr>
          <p:cNvPr id="6" name="Picture 5" descr="A person in a uniform&#10;&#10;Description automatically generated with medium confidence">
            <a:extLst>
              <a:ext uri="{FF2B5EF4-FFF2-40B4-BE49-F238E27FC236}">
                <a16:creationId xmlns:a16="http://schemas.microsoft.com/office/drawing/2014/main" id="{BDF6DB90-F188-4DB1-8040-4A9C59BC5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5" y="1093787"/>
            <a:ext cx="8437906" cy="5189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1DDAF-571E-4FC7-8BE8-2D6B9E203ACE}"/>
              </a:ext>
            </a:extLst>
          </p:cNvPr>
          <p:cNvSpPr txBox="1"/>
          <p:nvPr/>
        </p:nvSpPr>
        <p:spPr>
          <a:xfrm>
            <a:off x="7579604" y="505073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1977 - 2021</a:t>
            </a:r>
          </a:p>
        </p:txBody>
      </p:sp>
    </p:spTree>
    <p:extLst>
      <p:ext uri="{BB962C8B-B14F-4D97-AF65-F5344CB8AC3E}">
        <p14:creationId xmlns:p14="http://schemas.microsoft.com/office/powerpoint/2010/main" val="187882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43493C-FB45-4401-9989-5531261D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2495B-B687-481D-B472-C5546011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F764-7056-463D-B3AA-138FC3E25F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5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73120-BAD9-4896-ADBD-5C3F63F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B227A-8BA6-4A8F-8F25-8EE252A91CEA}"/>
              </a:ext>
            </a:extLst>
          </p:cNvPr>
          <p:cNvSpPr txBox="1">
            <a:spLocks/>
          </p:cNvSpPr>
          <p:nvPr/>
        </p:nvSpPr>
        <p:spPr>
          <a:xfrm>
            <a:off x="1838325" y="1233889"/>
            <a:ext cx="8515350" cy="397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o-RO" sz="4400" dirty="0"/>
              <a:t>RECAPITULARE</a:t>
            </a:r>
            <a:br>
              <a:rPr lang="ro-RO" sz="3200" dirty="0"/>
            </a:br>
            <a:r>
              <a:rPr lang="ro-RO" sz="3200" dirty="0"/>
              <a:t>pointeri</a:t>
            </a:r>
            <a:br>
              <a:rPr lang="ro-RO" sz="3200" dirty="0"/>
            </a:br>
            <a:r>
              <a:rPr lang="ro-RO" sz="3200" dirty="0"/>
              <a:t>vectori</a:t>
            </a:r>
            <a:br>
              <a:rPr lang="ro-RO" sz="3200" dirty="0"/>
            </a:br>
            <a:r>
              <a:rPr lang="ro-RO" sz="3200" dirty="0" err="1"/>
              <a:t>matrici</a:t>
            </a:r>
            <a:br>
              <a:rPr lang="ro-RO" sz="3200" dirty="0"/>
            </a:br>
            <a:r>
              <a:rPr lang="ro-RO" sz="3200" dirty="0" err="1"/>
              <a:t>struct</a:t>
            </a:r>
            <a:br>
              <a:rPr lang="ro-RO" sz="3200" dirty="0"/>
            </a:br>
            <a:r>
              <a:rPr lang="ro-RO" sz="3200" dirty="0"/>
              <a:t>Limbaj 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17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06D0E-43F5-44E0-8874-5F2FAB28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84C7-31C6-4D71-AF86-7E98BD88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-</a:t>
            </a:r>
            <a:r>
              <a:rPr lang="ro-RO" dirty="0"/>
              <a:t> pointeri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B803FB2-A17D-4361-A230-F042B25C4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1285875"/>
            <a:ext cx="9589352" cy="5011408"/>
          </a:xfrm>
        </p:spPr>
        <p:txBody>
          <a:bodyPr/>
          <a:lstStyle/>
          <a:p>
            <a:r>
              <a:rPr lang="ro-RO" dirty="0"/>
              <a:t>Variabilă ce reține adresa în memorie a unui obiect.</a:t>
            </a:r>
          </a:p>
          <a:p>
            <a:endParaRPr lang="ro-RO" dirty="0"/>
          </a:p>
          <a:p>
            <a:r>
              <a:rPr lang="ro-RO" dirty="0"/>
              <a:t>Declarație</a:t>
            </a:r>
          </a:p>
          <a:p>
            <a:pPr lvl="1"/>
            <a:r>
              <a:rPr lang="ro-RO" dirty="0" err="1"/>
              <a:t>type</a:t>
            </a:r>
            <a:r>
              <a:rPr lang="ro-RO" dirty="0"/>
              <a:t> *nume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pPr lvl="1"/>
            <a:r>
              <a:rPr lang="en-US" dirty="0"/>
              <a:t>int a =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pointer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muPointer</a:t>
            </a:r>
            <a:r>
              <a:rPr lang="en-US" dirty="0"/>
              <a:t> = &amp;a;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3787-DFB7-4D46-A1DA-DFD9C44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299A6-E099-4928-9B74-0EBFCAD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05E2-1B32-496A-8493-3FA4DABE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285875"/>
            <a:ext cx="9126644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pointer—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+ pointer ?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2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8E962B-52AC-44CB-99D1-6C8BF356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6613D-02E9-4660-8DA9-BA59772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F9D8-D4E8-4946-82C8-46B406191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45745" y="1285875"/>
            <a:ext cx="9225795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pointer--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+ pointer ?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1660</Words>
  <Application>Microsoft Office PowerPoint</Application>
  <PresentationFormat>Widescreen</PresentationFormat>
  <Paragraphs>349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Wingdings</vt:lpstr>
      <vt:lpstr>Office Theme</vt:lpstr>
      <vt:lpstr>Structuri de date și algoritmi Liste, Stive, Cozi - 1</vt:lpstr>
      <vt:lpstr>Lt. col. conf. univ. dr. ing. Cezar Pleșca</vt:lpstr>
      <vt:lpstr>Lt. col. conf. univ. dr. ing. Cezar Pleșca</vt:lpstr>
      <vt:lpstr>Moment de reculegere</vt:lpstr>
      <vt:lpstr>PowerPoint Presentation</vt:lpstr>
      <vt:lpstr>PowerPoint Presentation</vt:lpstr>
      <vt:lpstr>Recapitulare - pointeri</vt:lpstr>
      <vt:lpstr>Pointeri – operații</vt:lpstr>
      <vt:lpstr>Pointeri – operații</vt:lpstr>
      <vt:lpstr>Vectori – alocare statică</vt:lpstr>
      <vt:lpstr>Vectori - alocare dinamică</vt:lpstr>
      <vt:lpstr>Matrici</vt:lpstr>
      <vt:lpstr>Matrice</vt:lpstr>
      <vt:lpstr>Matrice – alocare statică</vt:lpstr>
      <vt:lpstr>Matrice – alocare statică</vt:lpstr>
      <vt:lpstr>Matrice - alocare dinamică</vt:lpstr>
      <vt:lpstr>Matrice - alocare dinamică</vt:lpstr>
      <vt:lpstr>Struct</vt:lpstr>
      <vt:lpstr>Liste înlănțuite</vt:lpstr>
      <vt:lpstr>Liste înlănțuite</vt:lpstr>
      <vt:lpstr>Liste dublu-înlănțuite</vt:lpstr>
      <vt:lpstr>Liste circulare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2021-02-24T13:47:29Z</dcterms:modified>
</cp:coreProperties>
</file>